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533" r:id="rId5"/>
    <p:sldId id="531" r:id="rId6"/>
    <p:sldId id="532" r:id="rId7"/>
    <p:sldId id="266" r:id="rId8"/>
    <p:sldId id="267" r:id="rId9"/>
    <p:sldId id="268" r:id="rId10"/>
    <p:sldId id="269" r:id="rId11"/>
    <p:sldId id="270" r:id="rId12"/>
    <p:sldId id="272" r:id="rId13"/>
    <p:sldId id="528" r:id="rId14"/>
    <p:sldId id="524" r:id="rId15"/>
    <p:sldId id="527" r:id="rId16"/>
    <p:sldId id="289" r:id="rId17"/>
    <p:sldId id="262" r:id="rId18"/>
    <p:sldId id="525" r:id="rId19"/>
    <p:sldId id="523" r:id="rId20"/>
    <p:sldId id="529" r:id="rId21"/>
    <p:sldId id="530" r:id="rId22"/>
    <p:sldId id="293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1"/>
    <p:restoredTop sz="94719"/>
  </p:normalViewPr>
  <p:slideViewPr>
    <p:cSldViewPr snapToGrid="0">
      <p:cViewPr varScale="1">
        <p:scale>
          <a:sx n="152" d="100"/>
          <a:sy n="152" d="100"/>
        </p:scale>
        <p:origin x="15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4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69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84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3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81BfWmLZlEeeS2EyVVbCwUV2L7zpFG5M66jC1IKmYc/edit#gid=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_5E8ilRBS1O4t_Y5HjKNWsaRnVqxcG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4, 2023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78DAD-8369-ED4C-9C37-4732052A73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3242883"/>
            <a:ext cx="8229600" cy="3048001"/>
          </a:xfrm>
        </p:spPr>
        <p:txBody>
          <a:bodyPr/>
          <a:lstStyle/>
          <a:p>
            <a:r>
              <a:rPr lang="en-US" sz="1800" dirty="0">
                <a:latin typeface="+mj-lt"/>
                <a:cs typeface="Courier New" panose="02070309020205020404" pitchFamily="49" charset="0"/>
              </a:rPr>
              <a:t>States: Concentrations of floating chemical species</a:t>
            </a:r>
          </a:p>
          <a:p>
            <a:r>
              <a:rPr lang="en-US" sz="1800" dirty="0">
                <a:cs typeface="Courier New" panose="02070309020205020404" pitchFamily="49" charset="0"/>
              </a:rPr>
              <a:t>Inputs: Changes in species concentrations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Outputs: Concentrations of floating chemical species, reaction fluxes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Must either be a state or computable from the states (e.g., conserved species, assignment statements)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1E773-BE54-E047-BE9B-02AE0F9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5546-B032-7E43-A18F-7132F5714A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0730" y="6264275"/>
            <a:ext cx="678869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FD780-55C7-F443-9E12-F669664499A4}"/>
              </a:ext>
            </a:extLst>
          </p:cNvPr>
          <p:cNvGrpSpPr/>
          <p:nvPr/>
        </p:nvGrpSpPr>
        <p:grpSpPr>
          <a:xfrm>
            <a:off x="830943" y="848076"/>
            <a:ext cx="2991554" cy="2183107"/>
            <a:chOff x="798786" y="1127672"/>
            <a:chExt cx="4282745" cy="3092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6015E-336D-D844-A91A-53721F7A9A6D}"/>
                </a:ext>
              </a:extLst>
            </p:cNvPr>
            <p:cNvGrpSpPr/>
            <p:nvPr/>
          </p:nvGrpSpPr>
          <p:grpSpPr>
            <a:xfrm>
              <a:off x="798786" y="1127672"/>
              <a:ext cx="4282745" cy="3092230"/>
              <a:chOff x="1492469" y="1008993"/>
              <a:chExt cx="4282745" cy="3092230"/>
            </a:xfrm>
          </p:grpSpPr>
          <p:pic>
            <p:nvPicPr>
              <p:cNvPr id="17" name="Picture 1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70D1D4D-5134-A645-A410-316CBB3D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733" y="1106213"/>
                <a:ext cx="4128481" cy="29950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33AA7E-445B-B14F-B596-F88C3597B819}"/>
                  </a:ext>
                </a:extLst>
              </p:cNvPr>
              <p:cNvSpPr/>
              <p:nvPr/>
            </p:nvSpPr>
            <p:spPr>
              <a:xfrm>
                <a:off x="1492469" y="1008993"/>
                <a:ext cx="609600" cy="441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/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blipFill>
                  <a:blip r:embed="rId4"/>
                  <a:stretch>
                    <a:fillRect l="-35714" r="-1428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/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blipFill>
                  <a:blip r:embed="rId5"/>
                  <a:stretch>
                    <a:fillRect l="-31579" r="-1052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415EF0-D1E5-A749-B741-CDBFB1A56F74}"/>
              </a:ext>
            </a:extLst>
          </p:cNvPr>
          <p:cNvGrpSpPr/>
          <p:nvPr/>
        </p:nvGrpSpPr>
        <p:grpSpPr>
          <a:xfrm>
            <a:off x="3863625" y="1309239"/>
            <a:ext cx="4273251" cy="1366782"/>
            <a:chOff x="3904085" y="1309239"/>
            <a:chExt cx="4273251" cy="1366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90B432-975C-E14E-982A-B20B531113DE}"/>
                </a:ext>
              </a:extLst>
            </p:cNvPr>
            <p:cNvSpPr/>
            <p:nvPr/>
          </p:nvSpPr>
          <p:spPr>
            <a:xfrm>
              <a:off x="5060224" y="1761621"/>
              <a:ext cx="119829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IR, IRS, Akt, </a:t>
              </a:r>
            </a:p>
            <a:p>
              <a:pPr algn="ctr"/>
              <a:r>
                <a:rPr lang="en-US" dirty="0"/>
                <a:t>DEPTOR, mTORC1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712252-7403-AF42-8902-775E3A0AE444}"/>
                </a:ext>
              </a:extLst>
            </p:cNvPr>
            <p:cNvSpPr/>
            <p:nvPr/>
          </p:nvSpPr>
          <p:spPr>
            <a:xfrm>
              <a:off x="4555810" y="2134741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CB8D-FCF8-E04D-9CD7-D11934ECFE26}"/>
                </a:ext>
              </a:extLst>
            </p:cNvPr>
            <p:cNvSpPr txBox="1"/>
            <p:nvPr/>
          </p:nvSpPr>
          <p:spPr>
            <a:xfrm>
              <a:off x="6848126" y="210357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pmTORC1, J7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35456F-0FF0-154E-8AB0-0B0F25B42AA0}"/>
                </a:ext>
              </a:extLst>
            </p:cNvPr>
            <p:cNvSpPr txBox="1"/>
            <p:nvPr/>
          </p:nvSpPr>
          <p:spPr>
            <a:xfrm>
              <a:off x="3904085" y="1316026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(</a:t>
              </a:r>
              <a:r>
                <a:rPr lang="en-US" b="1" i="1" dirty="0"/>
                <a:t>u</a:t>
              </a:r>
              <a:r>
                <a:rPr lang="en-US" b="1" dirty="0"/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A4BDE9-5A7E-2E4F-9E45-314F82776496}"/>
                </a:ext>
              </a:extLst>
            </p:cNvPr>
            <p:cNvSpPr txBox="1"/>
            <p:nvPr/>
          </p:nvSpPr>
          <p:spPr>
            <a:xfrm>
              <a:off x="5202113" y="1311362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States (</a:t>
              </a:r>
              <a:r>
                <a:rPr lang="en-US" b="1" i="1" dirty="0"/>
                <a:t>x</a:t>
              </a:r>
              <a:r>
                <a:rPr lang="en-US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C7076-D76B-4B41-9700-88FBE94A2723}"/>
                </a:ext>
              </a:extLst>
            </p:cNvPr>
            <p:cNvSpPr txBox="1"/>
            <p:nvPr/>
          </p:nvSpPr>
          <p:spPr>
            <a:xfrm>
              <a:off x="6454341" y="1309239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Outputs (</a:t>
              </a:r>
              <a:r>
                <a:rPr lang="en-US" b="1" i="1" dirty="0"/>
                <a:t>y</a:t>
              </a:r>
              <a:r>
                <a:rPr lang="en-US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FD15D-BDDF-5540-B7AF-2369D26E1466}"/>
                </a:ext>
              </a:extLst>
            </p:cNvPr>
            <p:cNvSpPr txBox="1"/>
            <p:nvPr/>
          </p:nvSpPr>
          <p:spPr>
            <a:xfrm>
              <a:off x="3957634" y="2108339"/>
              <a:ext cx="4488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/>
                <a:t>pIRS</a:t>
              </a:r>
              <a:r>
                <a:rPr lang="en-US" dirty="0"/>
                <a:t>,</a:t>
              </a:r>
            </a:p>
            <a:p>
              <a:r>
                <a:rPr lang="en-US" dirty="0"/>
                <a:t> Akt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07752DD-F946-1645-B425-2387B174A111}"/>
                </a:ext>
              </a:extLst>
            </p:cNvPr>
            <p:cNvSpPr/>
            <p:nvPr/>
          </p:nvSpPr>
          <p:spPr>
            <a:xfrm>
              <a:off x="6375162" y="2173853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Closed Loop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</p:cNvCxnSpPr>
          <p:nvPr/>
        </p:nvCxnSpPr>
        <p:spPr>
          <a:xfrm flipV="1">
            <a:off x="3507376" y="2124165"/>
            <a:ext cx="817110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F19C0A-4E6F-334D-BD24-1FC484764B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7033" y="1810318"/>
                <a:ext cx="1210343" cy="6349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F19C0A-4E6F-334D-BD24-1FC48476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033" y="1810318"/>
                <a:ext cx="1210343" cy="634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09188" y="104701"/>
            <a:ext cx="10510" cy="4337514"/>
          </a:xfrm>
          <a:prstGeom prst="bentConnector3">
            <a:avLst>
              <a:gd name="adj1" fmla="val 3675109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124165"/>
            <a:ext cx="800427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44302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443023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389047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47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5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0E94D2-BBE1-177B-CCF9-E089104B86AF}"/>
                  </a:ext>
                </a:extLst>
              </p:cNvPr>
              <p:cNvSpPr/>
              <p:nvPr/>
            </p:nvSpPr>
            <p:spPr>
              <a:xfrm>
                <a:off x="1447247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0E94D2-BBE1-177B-CCF9-E089104B8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47" y="1722959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0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7A2816E-E9D5-0E3C-5917-890C9E67F9A1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</a:t>
            </a:r>
          </a:p>
          <a:p>
            <a:r>
              <a:rPr lang="en-US" sz="2400" dirty="0"/>
              <a:t>Controller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814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CLS With Disturbances and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18675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stCxn id="45" idx="3"/>
            <a:endCxn id="39" idx="2"/>
          </p:cNvCxnSpPr>
          <p:nvPr/>
        </p:nvCxnSpPr>
        <p:spPr>
          <a:xfrm>
            <a:off x="3008157" y="2227603"/>
            <a:ext cx="716434" cy="1008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  <a:endCxn id="58" idx="2"/>
          </p:cNvCxnSpPr>
          <p:nvPr/>
        </p:nvCxnSpPr>
        <p:spPr>
          <a:xfrm>
            <a:off x="4981818" y="216271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08826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08826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0128"/>
            <a:ext cx="1121891" cy="634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58178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5054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6895"/>
            <a:ext cx="1749875" cy="640451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  <a:endCxn id="45" idx="1"/>
          </p:cNvCxnSpPr>
          <p:nvPr/>
        </p:nvCxnSpPr>
        <p:spPr>
          <a:xfrm flipV="1">
            <a:off x="1496606" y="2227603"/>
            <a:ext cx="389660" cy="8371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20118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162714"/>
            <a:ext cx="866283" cy="8324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10DC58C-B601-3447-9B9C-2D712DE9DBD3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5730438" y="1462682"/>
            <a:ext cx="6358" cy="55743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5F28CA-0D80-7F41-B904-D08DF710C879}"/>
              </a:ext>
            </a:extLst>
          </p:cNvPr>
          <p:cNvSpPr txBox="1"/>
          <p:nvPr/>
        </p:nvSpPr>
        <p:spPr>
          <a:xfrm>
            <a:off x="5157126" y="900113"/>
            <a:ext cx="133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Measurement</a:t>
            </a:r>
          </a:p>
          <a:p>
            <a:pPr algn="ctr"/>
            <a:r>
              <a:rPr lang="en-US" sz="1400" b="1" dirty="0"/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382089" y="1678995"/>
            <a:ext cx="705387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6A1B2E7-444B-6A49-B9CD-668F07436162}"/>
              </a:ext>
            </a:extLst>
          </p:cNvPr>
          <p:cNvSpPr/>
          <p:nvPr/>
        </p:nvSpPr>
        <p:spPr>
          <a:xfrm>
            <a:off x="3724591" y="208677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BFEDE4-991B-D94A-9CCE-E193CF98303D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3875512" y="1425382"/>
            <a:ext cx="4592" cy="66139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72488-9AD6-D44F-9EF7-9D98E159A8C9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 flipV="1">
            <a:off x="4026432" y="2236150"/>
            <a:ext cx="298054" cy="154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151D055-3E6E-A549-BE53-07794808ACF7}"/>
              </a:ext>
            </a:extLst>
          </p:cNvPr>
          <p:cNvSpPr txBox="1"/>
          <p:nvPr/>
        </p:nvSpPr>
        <p:spPr>
          <a:xfrm>
            <a:off x="3090710" y="935162"/>
            <a:ext cx="133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Actuator</a:t>
            </a:r>
          </a:p>
          <a:p>
            <a:pPr algn="ctr"/>
            <a:r>
              <a:rPr lang="en-US" sz="1400" b="1" dirty="0"/>
              <a:t>Disturbance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r>
                  <a:rPr lang="en-US" sz="2400" dirty="0"/>
                  <a:t>Actuator disturbance</a:t>
                </a:r>
              </a:p>
              <a:p>
                <a:r>
                  <a:rPr lang="en-US" sz="2400" dirty="0"/>
                  <a:t>Measurement Noise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2"/>
                <a:stretch>
                  <a:fillRect l="-2326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</a:t>
            </a:r>
          </a:p>
          <a:p>
            <a:r>
              <a:rPr lang="en-US" sz="2400" dirty="0"/>
              <a:t>Controller</a:t>
            </a:r>
          </a:p>
          <a:p>
            <a:r>
              <a:rPr lang="en-US" sz="2400" dirty="0"/>
              <a:t>Filter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 of controller design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7D94-1B61-1180-313B-07283DE8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01C21-7A9E-DF41-6942-8B9796126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793" y="2443654"/>
            <a:ext cx="8229600" cy="3316015"/>
          </a:xfrm>
        </p:spPr>
        <p:txBody>
          <a:bodyPr/>
          <a:lstStyle/>
          <a:p>
            <a:r>
              <a:rPr lang="en-US" dirty="0"/>
              <a:t>Given an open loop system</a:t>
            </a:r>
          </a:p>
          <a:p>
            <a:r>
              <a:rPr lang="en-US" dirty="0"/>
              <a:t>Achieve </a:t>
            </a:r>
            <a:r>
              <a:rPr lang="en-US" b="1" dirty="0"/>
              <a:t>control objectives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Stable</a:t>
            </a:r>
          </a:p>
          <a:p>
            <a:pPr lvl="1"/>
            <a:r>
              <a:rPr lang="en-US" dirty="0"/>
              <a:t>Has fast response</a:t>
            </a:r>
          </a:p>
          <a:p>
            <a:pPr lvl="1"/>
            <a:r>
              <a:rPr lang="en-US" dirty="0"/>
              <a:t>Has measured output equal to the reference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D444E-5595-E1FB-DF5A-035D118F3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30DD5-A800-C484-46FD-0CF819218D7E}"/>
              </a:ext>
            </a:extLst>
          </p:cNvPr>
          <p:cNvSpPr>
            <a:spLocks noChangeAspect="1"/>
          </p:cNvSpPr>
          <p:nvPr/>
        </p:nvSpPr>
        <p:spPr>
          <a:xfrm>
            <a:off x="4807961" y="1431948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535BF8-2581-03AC-56FE-860078BAB833}"/>
              </a:ext>
            </a:extLst>
          </p:cNvPr>
          <p:cNvCxnSpPr>
            <a:cxnSpLocks/>
          </p:cNvCxnSpPr>
          <p:nvPr/>
        </p:nvCxnSpPr>
        <p:spPr>
          <a:xfrm flipV="1">
            <a:off x="3990851" y="1745794"/>
            <a:ext cx="817110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396C26-CAEB-1EC1-085E-75394F7624D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465293" y="1740616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067478-D603-E947-5711-575AD29D9D9B}"/>
                  </a:ext>
                </a:extLst>
              </p:cNvPr>
              <p:cNvSpPr/>
              <p:nvPr/>
            </p:nvSpPr>
            <p:spPr>
              <a:xfrm>
                <a:off x="4753239" y="1595534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067478-D603-E947-5711-575AD29D9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39" y="1595534"/>
                <a:ext cx="712054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25381-3E89-75B4-4BB7-8F32D7C43A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0508" y="1431947"/>
                <a:ext cx="1210343" cy="6349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25381-3E89-75B4-4BB7-8F32D7C43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08" y="1431947"/>
                <a:ext cx="1210343" cy="634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9923AA-A9C8-A3F4-DBD2-B9F4C21FF553}"/>
              </a:ext>
            </a:extLst>
          </p:cNvPr>
          <p:cNvCxnSpPr>
            <a:cxnSpLocks/>
          </p:cNvCxnSpPr>
          <p:nvPr/>
        </p:nvCxnSpPr>
        <p:spPr>
          <a:xfrm flipV="1">
            <a:off x="1014130" y="1747519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C772496-11DA-F730-3906-F5AB52AA44AA}"/>
              </a:ext>
            </a:extLst>
          </p:cNvPr>
          <p:cNvSpPr/>
          <p:nvPr/>
        </p:nvSpPr>
        <p:spPr>
          <a:xfrm>
            <a:off x="1678240" y="159850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F12EC57-1C11-404D-00FD-ACDC24A46EDA}"/>
              </a:ext>
            </a:extLst>
          </p:cNvPr>
          <p:cNvCxnSpPr>
            <a:cxnSpLocks/>
            <a:stCxn id="17" idx="4"/>
            <a:endCxn id="11" idx="4"/>
          </p:cNvCxnSpPr>
          <p:nvPr/>
        </p:nvCxnSpPr>
        <p:spPr>
          <a:xfrm rot="5400000">
            <a:off x="3992663" y="-273670"/>
            <a:ext cx="10510" cy="4337514"/>
          </a:xfrm>
          <a:prstGeom prst="bentConnector3">
            <a:avLst>
              <a:gd name="adj1" fmla="val 3675109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32A740-D441-78F1-FED8-FAF8F041C148}"/>
              </a:ext>
            </a:extLst>
          </p:cNvPr>
          <p:cNvCxnSpPr>
            <a:cxnSpLocks/>
          </p:cNvCxnSpPr>
          <p:nvPr/>
        </p:nvCxnSpPr>
        <p:spPr>
          <a:xfrm>
            <a:off x="1980081" y="1745794"/>
            <a:ext cx="800427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F276F-D377-745F-1278-BA947A6866BA}"/>
                  </a:ext>
                </a:extLst>
              </p:cNvPr>
              <p:cNvSpPr txBox="1"/>
              <p:nvPr/>
            </p:nvSpPr>
            <p:spPr>
              <a:xfrm>
                <a:off x="1561651" y="2064652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F276F-D377-745F-1278-BA947A686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651" y="2064652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FCF789-6BF3-3B14-83F0-724A25D5E386}"/>
                  </a:ext>
                </a:extLst>
              </p:cNvPr>
              <p:cNvSpPr/>
              <p:nvPr/>
            </p:nvSpPr>
            <p:spPr>
              <a:xfrm>
                <a:off x="4064161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FCF789-6BF3-3B14-83F0-724A25D5E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161" y="1344588"/>
                <a:ext cx="716478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D9E227-DFC9-956D-FA77-2D10A1E78821}"/>
                  </a:ext>
                </a:extLst>
              </p:cNvPr>
              <p:cNvSpPr/>
              <p:nvPr/>
            </p:nvSpPr>
            <p:spPr>
              <a:xfrm>
                <a:off x="5399908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D9E227-DFC9-956D-FA77-2D10A1E78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08" y="1344588"/>
                <a:ext cx="716478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11685EA-66AD-4E5B-E52E-5A7FA2EC5EF2}"/>
              </a:ext>
            </a:extLst>
          </p:cNvPr>
          <p:cNvSpPr/>
          <p:nvPr/>
        </p:nvSpPr>
        <p:spPr>
          <a:xfrm>
            <a:off x="6015754" y="158799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6BA56A-B3BB-9F95-C9E5-8B65288C0FC9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6317595" y="1730106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B7FC33-C152-A3EC-1BD8-9963D82CB972}"/>
                  </a:ext>
                </a:extLst>
              </p:cNvPr>
              <p:cNvSpPr/>
              <p:nvPr/>
            </p:nvSpPr>
            <p:spPr>
              <a:xfrm>
                <a:off x="872522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B7FC33-C152-A3EC-1BD8-9963D82CB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22" y="1344588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l="-172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31EA7A2-6F7C-DF3B-E94F-607F4FA3EB08}"/>
                  </a:ext>
                </a:extLst>
              </p:cNvPr>
              <p:cNvSpPr/>
              <p:nvPr/>
            </p:nvSpPr>
            <p:spPr>
              <a:xfrm>
                <a:off x="1930722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31EA7A2-6F7C-DF3B-E94F-607F4FA3E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22" y="1344588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299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r>
              <a:rPr lang="en-US" dirty="0"/>
              <a:t>Often need control inputs that target individual reactions.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E6067-55D0-390A-4155-A9B45BE18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identification</a:t>
            </a:r>
          </a:p>
          <a:p>
            <a:r>
              <a:rPr lang="en-US" dirty="0"/>
              <a:t>Design for regulation</a:t>
            </a:r>
          </a:p>
          <a:p>
            <a:pPr lvl="1"/>
            <a:r>
              <a:rPr lang="en-US" dirty="0"/>
              <a:t>Effect of </a:t>
            </a:r>
            <a:r>
              <a:rPr lang="en-US" dirty="0" err="1"/>
              <a:t>kP</a:t>
            </a:r>
            <a:r>
              <a:rPr lang="en-US" dirty="0"/>
              <a:t> on stability, oscillations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Removing bias by adjusting the reference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concepts</a:t>
            </a:r>
          </a:p>
          <a:p>
            <a:r>
              <a:rPr lang="en-US" dirty="0"/>
              <a:t>Testbed-based design</a:t>
            </a:r>
          </a:p>
          <a:p>
            <a:r>
              <a:rPr lang="en-US" dirty="0"/>
              <a:t>Linear time invariant (LTI) systems</a:t>
            </a:r>
          </a:p>
          <a:p>
            <a:r>
              <a:rPr lang="en-US" dirty="0"/>
              <a:t>LTI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Build testbeds for biomedical closed loop system</a:t>
            </a:r>
          </a:p>
          <a:p>
            <a:pPr fontAlgn="base"/>
            <a:r>
              <a:rPr lang="en-US" sz="2400" dirty="0"/>
              <a:t>Testbed-based design of closed loop systems</a:t>
            </a:r>
          </a:p>
          <a:p>
            <a:pPr fontAlgn="base"/>
            <a:r>
              <a:rPr lang="en-US" sz="2400" dirty="0"/>
              <a:t>Know basic LTI theory</a:t>
            </a:r>
          </a:p>
          <a:p>
            <a:pPr lvl="1" fontAlgn="base"/>
            <a:r>
              <a:rPr lang="en-US" sz="2000" dirty="0"/>
              <a:t>Construct Laplace Transforms; analyze poles; calculate DC gain</a:t>
            </a:r>
          </a:p>
          <a:p>
            <a:pPr fontAlgn="base"/>
            <a:r>
              <a:rPr lang="en-US" sz="2400" dirty="0"/>
              <a:t>Use LTI theory to design closed loop systems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3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Current research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Modeling evolution of microbial communities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 Engineering (tools for building biomedical models)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(2 assignments): 50%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50%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20107</TotalTime>
  <Words>954</Words>
  <Application>Microsoft Macintosh PowerPoint</Application>
  <PresentationFormat>On-screen Show (4:3)</PresentationFormat>
  <Paragraphs>236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-apple-system</vt:lpstr>
      <vt:lpstr>Calibri</vt:lpstr>
      <vt:lpstr>Cambria Math</vt:lpstr>
      <vt:lpstr>Arial</vt:lpstr>
      <vt:lpstr>Office Theme</vt:lpstr>
      <vt:lpstr>BIOE 498 / BIOE 599  Advanced Biological Control Systems   Lecture 1: Course Introduction  </vt:lpstr>
      <vt:lpstr>Agenda</vt:lpstr>
      <vt:lpstr>Why Control Engineering?</vt:lpstr>
      <vt:lpstr>PowerPoint Presentation</vt:lpstr>
      <vt:lpstr>Structure of the Course</vt:lpstr>
      <vt:lpstr>Learning Objectives</vt:lpstr>
      <vt:lpstr>Instructor</vt:lpstr>
      <vt:lpstr>Grading</vt:lpstr>
      <vt:lpstr>Submitting Homework</vt:lpstr>
      <vt:lpstr>Resources</vt:lpstr>
      <vt:lpstr>Software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BioChemical OLS</vt:lpstr>
      <vt:lpstr>Simple Closed Loop System</vt:lpstr>
      <vt:lpstr>CLS With Disturbances and Noise</vt:lpstr>
      <vt:lpstr>Control Engineering</vt:lpstr>
      <vt:lpstr>Challenges in Control Engineering of Biological Systems</vt:lpstr>
      <vt:lpstr>Exploring Feedback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Microsoft Office User</cp:lastModifiedBy>
  <cp:revision>148</cp:revision>
  <dcterms:created xsi:type="dcterms:W3CDTF">2008-11-04T22:35:39Z</dcterms:created>
  <dcterms:modified xsi:type="dcterms:W3CDTF">2022-12-31T20:03:25Z</dcterms:modified>
</cp:coreProperties>
</file>